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78" r:id="rId5"/>
    <p:sldId id="276" r:id="rId6"/>
    <p:sldId id="292" r:id="rId7"/>
    <p:sldId id="298" r:id="rId8"/>
    <p:sldId id="267" r:id="rId9"/>
    <p:sldId id="277" r:id="rId10"/>
    <p:sldId id="279" r:id="rId11"/>
    <p:sldId id="280" r:id="rId12"/>
    <p:sldId id="300" r:id="rId13"/>
    <p:sldId id="257" r:id="rId14"/>
    <p:sldId id="302" r:id="rId15"/>
    <p:sldId id="301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210F8-F339-4DF5-9268-54A061AB9FF9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4F225-C401-4BD5-AD05-DA8FFD02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AE8FD-31E3-4828-8A0D-9BE3870F14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Clair Mellenthin 2014</a:t>
            </a:r>
          </a:p>
        </p:txBody>
      </p:sp>
    </p:spTree>
    <p:extLst>
      <p:ext uri="{BB962C8B-B14F-4D97-AF65-F5344CB8AC3E}">
        <p14:creationId xmlns:p14="http://schemas.microsoft.com/office/powerpoint/2010/main" val="357895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886060E-342C-4B43-ABA7-ED8AD76048F4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(2019) Clair Mellenthin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FFE6-E296-4621-93F8-142DD805C476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9BE1-F2D3-4C59-992D-564D3013DA35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9BB1-AADC-4361-8D51-CEA5CCED6ECB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A9FB1B-C5E1-416C-A8B2-0731B27BE9BD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(2019) Clair Mellenthin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7B65-B323-4B0A-935E-0C0F005959B5}" type="datetime1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CEF-1B2F-43EC-9494-C6D7BBB28845}" type="datetime1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826A-A90C-4C40-8547-8584856275D5}" type="datetime1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E8B6-7031-40DA-9C1B-8432F22C54E2}" type="datetime1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B027470-3495-4C0A-81A4-C1D2167A2822}" type="datetime1">
              <a:rPr lang="en-US" smtClean="0"/>
              <a:t>8/30/2019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(2019) Clair Mellenthin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F04545-0B1F-4C61-A542-75CA3AB22B07}" type="datetime1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(2019) Clair Mellenthin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44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AC87DC-2B39-4688-BA97-DB4D715895EA}" type="datetime1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(2019) Clair Mellenthin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Ed9XryYsM?start=2&amp;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lairMellenthin" TargetMode="External"/><Relationship Id="rId2" Type="http://schemas.openxmlformats.org/officeDocument/2006/relationships/hyperlink" Target="http://www.clairmellenthi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lair.mellenthinlcsw" TargetMode="External"/><Relationship Id="rId4" Type="http://schemas.openxmlformats.org/officeDocument/2006/relationships/hyperlink" Target="https://www.linkedin.com/profile/view?id=58690221&amp;trk=nav_responsive_tab_profile_pi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C83CFB-D38C-429A-9337-FBAF152FD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2" b="102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832ED-FBF4-49B0-A43F-5B05E0312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Power of Parents in Play Therapy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3ED8-88E9-4C68-B456-723C3BD5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343D-2533-4EC1-B68C-EEF21F8F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1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As Therapists?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Parents: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Rapport</a:t>
            </a:r>
          </a:p>
          <a:p>
            <a:r>
              <a:rPr lang="en-US" dirty="0"/>
              <a:t>Make “room” on our treatment teams</a:t>
            </a:r>
          </a:p>
          <a:p>
            <a:r>
              <a:rPr lang="en-US" dirty="0"/>
              <a:t>Spend time getting to know the parent as an individual</a:t>
            </a:r>
          </a:p>
          <a:p>
            <a:r>
              <a:rPr lang="en-US" dirty="0"/>
              <a:t>Establish boundaries and set expectations</a:t>
            </a:r>
          </a:p>
          <a:p>
            <a:r>
              <a:rPr lang="en-US" dirty="0"/>
              <a:t>Encourage participation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 Us: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Take a deep breath and get out of our comfort zone</a:t>
            </a:r>
          </a:p>
          <a:p>
            <a:r>
              <a:rPr lang="en-US" dirty="0"/>
              <a:t>Invite parents to be a part of your therapy sessions</a:t>
            </a:r>
          </a:p>
          <a:p>
            <a:r>
              <a:rPr lang="en-US" dirty="0"/>
              <a:t>Meet with Parents </a:t>
            </a:r>
            <a:r>
              <a:rPr lang="en-US" b="1" u="sng" dirty="0"/>
              <a:t>independent</a:t>
            </a:r>
            <a:r>
              <a:rPr lang="en-US" dirty="0"/>
              <a:t> of the child</a:t>
            </a:r>
          </a:p>
          <a:p>
            <a:r>
              <a:rPr lang="en-US" dirty="0"/>
              <a:t>Seek out training in Attachment Theory and Concepts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39164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Sessions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When possible, meet with the parent(s) independently of the child on the first session</a:t>
            </a:r>
          </a:p>
          <a:p>
            <a:r>
              <a:rPr lang="en-US" sz="2800" dirty="0"/>
              <a:t>Review </a:t>
            </a:r>
            <a:r>
              <a:rPr lang="en-US" sz="2800" b="1" i="1" dirty="0"/>
              <a:t>parent’s</a:t>
            </a:r>
            <a:r>
              <a:rPr lang="en-US" sz="2800" dirty="0"/>
              <a:t> concerns and worries</a:t>
            </a:r>
          </a:p>
          <a:p>
            <a:r>
              <a:rPr lang="en-US" sz="2800" dirty="0"/>
              <a:t>Obtain consent for treatment from BOTH parents if divorced</a:t>
            </a:r>
          </a:p>
          <a:p>
            <a:r>
              <a:rPr lang="en-US" sz="2800" dirty="0"/>
              <a:t>Review Family Relationship Developmental Questionnaire (Mellenthin, 2019)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423440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we INVITE makes all the difference in how it will be received by the parent.</a:t>
            </a:r>
          </a:p>
          <a:p>
            <a:endParaRPr lang="en-US" sz="2800" dirty="0"/>
          </a:p>
          <a:p>
            <a:r>
              <a:rPr lang="en-US" sz="2800" dirty="0"/>
              <a:t>We have to feel confident in extending the invitation to parents</a:t>
            </a:r>
          </a:p>
          <a:p>
            <a:endParaRPr lang="en-US" sz="2800" dirty="0"/>
          </a:p>
          <a:p>
            <a:r>
              <a:rPr lang="en-US" sz="2800" dirty="0"/>
              <a:t>We need to be able to articulate why parents need to come into play therapy as participants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46374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E659-D8FF-4114-96BE-7CAA98A1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1477-0AB9-4F8B-B0F3-47AC2F83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Playful engagement strategies are useful in creating rapport with parents and helping them to feel comfortable in the play therapy process.</a:t>
            </a:r>
          </a:p>
          <a:p>
            <a:endParaRPr lang="en-US" sz="2800" dirty="0"/>
          </a:p>
          <a:p>
            <a:r>
              <a:rPr lang="en-US" sz="2800" dirty="0"/>
              <a:t>Demonstrating for parents and inviting them to play can lessen their fear and worry about looking foolish or feeling uncomfortable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DBEFF-2794-4041-8E29-16B2E21C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418144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2442-31F8-43D4-87BE-AF9CF936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Genogram </a:t>
            </a:r>
          </a:p>
        </p:txBody>
      </p:sp>
      <p:pic>
        <p:nvPicPr>
          <p:cNvPr id="4" name="Online Media 3" title="Family Genogram">
            <a:hlinkClick r:id="" action="ppaction://media"/>
            <a:extLst>
              <a:ext uri="{FF2B5EF4-FFF2-40B4-BE49-F238E27FC236}">
                <a16:creationId xmlns:a16="http://schemas.microsoft.com/office/drawing/2014/main" id="{C339825E-77A3-43AD-AB30-25F7765CD0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6460" y="1753151"/>
            <a:ext cx="7932694" cy="44622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8A63E-ECB8-4E67-B113-3DD1BDA2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11710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blocking YOU from inviting parents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Turn to your neighbor and explore how you invite parents into play therapy or if you don’t, why not?</a:t>
            </a:r>
          </a:p>
          <a:p>
            <a:endParaRPr lang="en-US" sz="2800" dirty="0"/>
          </a:p>
          <a:p>
            <a:r>
              <a:rPr lang="en-US" sz="2800" dirty="0"/>
              <a:t>List three roadblocks you may have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8" y="2918020"/>
            <a:ext cx="3525104" cy="33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4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Baggerly</a:t>
            </a:r>
            <a:r>
              <a:rPr lang="en-US" dirty="0"/>
              <a:t>, J; Bratton, S. Building a firm foundation in play therapy research: Response to Phillips (2010).  </a:t>
            </a:r>
            <a:r>
              <a:rPr lang="en-US" i="1" dirty="0"/>
              <a:t>International Journal of Play Therapy</a:t>
            </a:r>
            <a:r>
              <a:rPr lang="en-US" dirty="0"/>
              <a:t>, Vol 19(1), Jan 2010, 26-38. </a:t>
            </a:r>
          </a:p>
          <a:p>
            <a:r>
              <a:rPr lang="en-US" dirty="0"/>
              <a:t>Bowlby, J (1979).  </a:t>
            </a:r>
            <a:r>
              <a:rPr lang="en-US" i="1" dirty="0"/>
              <a:t>The Making and Breaking of Affectional Bonds</a:t>
            </a:r>
            <a:r>
              <a:rPr lang="en-US" dirty="0"/>
              <a:t>. London: The Tavistock Institute</a:t>
            </a:r>
          </a:p>
          <a:p>
            <a:r>
              <a:rPr lang="en-US" dirty="0"/>
              <a:t>Bowlby, J. (1969). </a:t>
            </a:r>
            <a:r>
              <a:rPr lang="en-US" i="1" dirty="0"/>
              <a:t>Attachment</a:t>
            </a:r>
            <a:r>
              <a:rPr lang="en-US" dirty="0"/>
              <a:t>.  London: The Tavistock Institute.</a:t>
            </a:r>
          </a:p>
          <a:p>
            <a:r>
              <a:rPr lang="en-US" dirty="0"/>
              <a:t> Bowlby, J. (1988). </a:t>
            </a:r>
            <a:r>
              <a:rPr lang="en-US" i="1" dirty="0"/>
              <a:t>A secure base: Parent-child attachment and healthy human development. </a:t>
            </a:r>
            <a:r>
              <a:rPr lang="en-US" dirty="0"/>
              <a:t>New York: Basic Books.</a:t>
            </a:r>
          </a:p>
          <a:p>
            <a:r>
              <a:rPr lang="en-US" dirty="0"/>
              <a:t>Bowlby, J, Ainsworth, M., Boston, M., &amp; </a:t>
            </a:r>
            <a:r>
              <a:rPr lang="en-US" dirty="0" err="1"/>
              <a:t>Rosenbluth</a:t>
            </a:r>
            <a:r>
              <a:rPr lang="en-US" dirty="0"/>
              <a:t>, D. (1956), The effects of mother-child separation: A follow-up study. </a:t>
            </a:r>
            <a:r>
              <a:rPr lang="en-US" i="1" dirty="0"/>
              <a:t>British Journal of Medical Psychology, </a:t>
            </a:r>
            <a:r>
              <a:rPr lang="en-US" dirty="0"/>
              <a:t>29, 2 11-247</a:t>
            </a:r>
          </a:p>
          <a:p>
            <a:r>
              <a:rPr lang="en-US" dirty="0"/>
              <a:t>Bratton, S., Ray, D., Rhine, T., &amp; Jones, L. (2005). The efficacy of play therapy with children: A Meta-analytic review of the outcome research. </a:t>
            </a:r>
            <a:r>
              <a:rPr lang="en-US" i="1" dirty="0"/>
              <a:t>Professional Psychology: Research and Practice, 36</a:t>
            </a:r>
            <a:r>
              <a:rPr lang="en-US" dirty="0"/>
              <a:t>(4), 376-390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322473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Goodman, G. (2009). The impact of parent, child, and therapist mental representations on attachment-based intervention with </a:t>
            </a:r>
            <a:r>
              <a:rPr lang="en-US" dirty="0" err="1"/>
              <a:t>prepubertal</a:t>
            </a:r>
            <a:r>
              <a:rPr lang="en-US" dirty="0"/>
              <a:t> children. </a:t>
            </a:r>
            <a:r>
              <a:rPr lang="en-US" i="1" dirty="0"/>
              <a:t>Clinical Social Work Journal </a:t>
            </a:r>
            <a:r>
              <a:rPr lang="en-US" dirty="0" err="1"/>
              <a:t>vol</a:t>
            </a:r>
            <a:r>
              <a:rPr lang="en-US" dirty="0"/>
              <a:t> 38. pp 73-84</a:t>
            </a:r>
          </a:p>
          <a:p>
            <a:r>
              <a:rPr lang="en-US" dirty="0"/>
              <a:t>Johnson, S</a:t>
            </a:r>
            <a:r>
              <a:rPr lang="en-US" i="1" dirty="0"/>
              <a:t>. (2004). The Practice of Emotionally Focused Couple Therapy.  New York: Brunner-Routledge.</a:t>
            </a:r>
          </a:p>
          <a:p>
            <a:r>
              <a:rPr lang="en-US" dirty="0"/>
              <a:t>Mellenthin, C. (2019).  </a:t>
            </a:r>
            <a:r>
              <a:rPr lang="en-US" i="1" dirty="0"/>
              <a:t>Attachment Centered Play Therapy</a:t>
            </a:r>
            <a:r>
              <a:rPr lang="en-US" dirty="0"/>
              <a:t>.  New York, NY: Routledge</a:t>
            </a:r>
          </a:p>
          <a:p>
            <a:r>
              <a:rPr lang="en-US" dirty="0"/>
              <a:t>SAMHSA’S  National </a:t>
            </a:r>
            <a:r>
              <a:rPr lang="en-US" dirty="0" err="1"/>
              <a:t>Registery</a:t>
            </a:r>
            <a:r>
              <a:rPr lang="en-US" dirty="0"/>
              <a:t> of Evidence-based Practices : Attachment-based Family Therapy  www.nrepp.samhsa.gov</a:t>
            </a:r>
          </a:p>
          <a:p>
            <a:r>
              <a:rPr lang="en-US" dirty="0" err="1"/>
              <a:t>Seigel</a:t>
            </a:r>
            <a:r>
              <a:rPr lang="en-US" dirty="0"/>
              <a:t>, D &amp; Bryson, T. (2012). </a:t>
            </a:r>
            <a:r>
              <a:rPr lang="en-US" i="1" dirty="0"/>
              <a:t>The Whole-Brain Child: 12 Revolutionary Strategies to Nurture Your Child’s Developing Mind.</a:t>
            </a:r>
          </a:p>
          <a:p>
            <a:r>
              <a:rPr lang="en-US" dirty="0" err="1"/>
              <a:t>Vanfleet</a:t>
            </a:r>
            <a:r>
              <a:rPr lang="en-US" dirty="0"/>
              <a:t>, R., Ryan, S.D., &amp; Smith, S.K. Filial Therapy: A critical review. In Reddy, L.A., Files-Hall, T.M., &amp; Schaefer, C.E. </a:t>
            </a:r>
            <a:r>
              <a:rPr lang="en-US" i="1" dirty="0"/>
              <a:t>Empirically Based Play Interventions For Children</a:t>
            </a:r>
            <a:r>
              <a:rPr lang="en-US" dirty="0"/>
              <a:t>. American Psychological Association: Washington DC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129034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Clair Mellenthin, LCSW, RPT-S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Director of Child and Adolescent Services-Wasatch Family Therapy</a:t>
            </a:r>
          </a:p>
          <a:p>
            <a:r>
              <a:rPr lang="en-US" sz="2000" dirty="0"/>
              <a:t>Salt Lake City, UT</a:t>
            </a:r>
          </a:p>
          <a:p>
            <a:r>
              <a:rPr lang="en-US" sz="2000" dirty="0"/>
              <a:t>(801) 944-4555</a:t>
            </a:r>
          </a:p>
          <a:p>
            <a:r>
              <a:rPr lang="en-US" sz="2000" dirty="0"/>
              <a:t>Email: clair@clairmellenthin.com</a:t>
            </a:r>
          </a:p>
          <a:p>
            <a:r>
              <a:rPr lang="en-US" sz="2000" dirty="0"/>
              <a:t>Follow Me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r>
              <a:rPr lang="en-US" sz="2000" dirty="0">
                <a:hlinkClick r:id="rId2"/>
              </a:rPr>
              <a:t>www.clairmellenthin.com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https://twitter.com/ClairMellenthin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https://www.linkedin.com/profile/view?id=58690221&amp;trk=nav_responsive_tab_profile_pic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https://www.facebook.com/clair.mellenthinlcsw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Parents Matter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2" y="1918692"/>
            <a:ext cx="6395814" cy="432970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135106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Parents are the ONLY ones who can create lasting change in the family system</a:t>
            </a:r>
          </a:p>
          <a:p>
            <a:endParaRPr lang="en-US" sz="2800" dirty="0"/>
          </a:p>
          <a:p>
            <a:r>
              <a:rPr lang="en-US" sz="2800" dirty="0"/>
              <a:t>Kids NEED their parents to participate in their healing journey</a:t>
            </a:r>
          </a:p>
          <a:p>
            <a:endParaRPr lang="en-US" sz="2800" dirty="0"/>
          </a:p>
          <a:p>
            <a:r>
              <a:rPr lang="en-US" sz="2800" dirty="0"/>
              <a:t>Parents are AFRAID we will judge, ridicule, shame, laugh at their parenting flaws and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299463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Often, by the time a parent seeks out counseling, they feel…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GUILT</a:t>
            </a:r>
          </a:p>
          <a:p>
            <a:pPr lvl="1"/>
            <a:r>
              <a:rPr lang="en-US" sz="2800" dirty="0"/>
              <a:t>SHAME</a:t>
            </a:r>
          </a:p>
          <a:p>
            <a:pPr lvl="1"/>
            <a:r>
              <a:rPr lang="en-US" sz="2800" dirty="0"/>
              <a:t>ANGER</a:t>
            </a:r>
          </a:p>
          <a:p>
            <a:pPr lvl="1"/>
            <a:r>
              <a:rPr lang="en-US" sz="2800" dirty="0"/>
              <a:t>OVERWHELMED</a:t>
            </a:r>
          </a:p>
          <a:p>
            <a:pPr lvl="1"/>
            <a:r>
              <a:rPr lang="en-US" sz="2800" dirty="0"/>
              <a:t>BURNT OUT</a:t>
            </a:r>
          </a:p>
          <a:p>
            <a:pPr lvl="1"/>
            <a:r>
              <a:rPr lang="en-US" sz="2800" dirty="0"/>
              <a:t>ASHAMED</a:t>
            </a:r>
          </a:p>
          <a:p>
            <a:pPr lvl="1"/>
            <a:r>
              <a:rPr lang="en-US" sz="2800" dirty="0"/>
              <a:t>DISCOURAGED</a:t>
            </a:r>
          </a:p>
          <a:p>
            <a:pPr lvl="1"/>
            <a:r>
              <a:rPr lang="en-US" sz="2800" dirty="0"/>
              <a:t>FRUSTRATED</a:t>
            </a:r>
          </a:p>
          <a:p>
            <a:pPr lvl="1"/>
            <a:r>
              <a:rPr lang="en-US" sz="2800" dirty="0"/>
              <a:t>HELPLESS</a:t>
            </a:r>
          </a:p>
          <a:p>
            <a:pPr lvl="1"/>
            <a:r>
              <a:rPr lang="en-US" sz="2800" dirty="0"/>
              <a:t>SCARED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1" y="2173850"/>
            <a:ext cx="4759036" cy="317546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6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Shame definition</a:t>
            </a:r>
            <a:r>
              <a:rPr lang="en-US" sz="2800" dirty="0"/>
              <a:t> –  The intensely painful feeling or experience of believing that we are flawed and therefore unworthy of love and belonging.</a:t>
            </a:r>
          </a:p>
          <a:p>
            <a:r>
              <a:rPr lang="en-US" sz="2800" dirty="0"/>
              <a:t>We have a visceral reaction to shame – we shrink.</a:t>
            </a:r>
          </a:p>
          <a:p>
            <a:r>
              <a:rPr lang="en-US" sz="2800" dirty="0"/>
              <a:t>Shame grows with secrecy, silence, and judgment. If doused with empathy, shame can’t grow.</a:t>
            </a:r>
          </a:p>
          <a:p>
            <a:r>
              <a:rPr lang="en-US" sz="2800" dirty="0"/>
              <a:t>Empathy is the antidote to shame.</a:t>
            </a:r>
          </a:p>
          <a:p>
            <a:r>
              <a:rPr lang="en-US" sz="2800" dirty="0"/>
              <a:t>Shame is a universal affect.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138389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have to understand the RELATIONSHIP dynamics at play to understand the PARENT’S ENGAGEMENT or lack of engagement in the therapeutic process. </a:t>
            </a:r>
          </a:p>
          <a:p>
            <a:r>
              <a:rPr lang="en-US" sz="2800" dirty="0"/>
              <a:t>To understand the relationship dynamics we have to understand ATTACHMENT PATTERNS </a:t>
            </a:r>
          </a:p>
          <a:p>
            <a:r>
              <a:rPr lang="en-US" sz="2800" dirty="0"/>
              <a:t>Humans do not fit into neat little categories- attachment is fluid and unique to each relationship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</a:p>
        </p:txBody>
      </p:sp>
    </p:spTree>
    <p:extLst>
      <p:ext uri="{BB962C8B-B14F-4D97-AF65-F5344CB8AC3E}">
        <p14:creationId xmlns:p14="http://schemas.microsoft.com/office/powerpoint/2010/main" val="297011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needs: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00011"/>
            <a:ext cx="9601196" cy="446855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/>
              <a:t>Physical touch</a:t>
            </a:r>
          </a:p>
          <a:p>
            <a:pPr lvl="0"/>
            <a:r>
              <a:rPr lang="en-US" sz="3600" dirty="0"/>
              <a:t>Emotional closeness</a:t>
            </a:r>
          </a:p>
          <a:p>
            <a:pPr lvl="0"/>
            <a:r>
              <a:rPr lang="en-US" sz="3600" dirty="0"/>
              <a:t>Acceptance</a:t>
            </a:r>
          </a:p>
          <a:p>
            <a:pPr lvl="0"/>
            <a:r>
              <a:rPr lang="en-US" sz="3600" dirty="0"/>
              <a:t>Unconditional love</a:t>
            </a:r>
          </a:p>
          <a:p>
            <a:pPr lvl="0"/>
            <a:r>
              <a:rPr lang="en-US" sz="3600" dirty="0"/>
              <a:t>Safety</a:t>
            </a:r>
          </a:p>
          <a:p>
            <a:pPr lvl="0"/>
            <a:r>
              <a:rPr lang="en-US" sz="3600" dirty="0"/>
              <a:t>Security</a:t>
            </a:r>
          </a:p>
          <a:p>
            <a:pPr lvl="0"/>
            <a:r>
              <a:rPr lang="en-US" sz="3600" dirty="0"/>
              <a:t>Play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(2019) Clair Mellenthin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2217193"/>
            <a:ext cx="5307166" cy="30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Attachment Wounds on Children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Belief that the world is not safe- my parent’s can’t protect me</a:t>
            </a:r>
          </a:p>
          <a:p>
            <a:endParaRPr lang="en-US" sz="2400" dirty="0"/>
          </a:p>
          <a:p>
            <a:r>
              <a:rPr lang="en-US" sz="2400" dirty="0"/>
              <a:t>Develop unhealthy coping skills to defend against vulnerability; fear of the unknown</a:t>
            </a:r>
          </a:p>
          <a:p>
            <a:endParaRPr lang="en-US" sz="2400" dirty="0"/>
          </a:p>
          <a:p>
            <a:r>
              <a:rPr lang="en-US" sz="2400" dirty="0"/>
              <a:t>Most children’s behavioral symptoms manifest their need to be in control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MB9001393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86600" y="1905000"/>
            <a:ext cx="3276600" cy="3429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(2019) Clair Mellenthin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6765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D24"/>
      </a:dk2>
      <a:lt2>
        <a:srgbClr val="E2E8E6"/>
      </a:lt2>
      <a:accent1>
        <a:srgbClr val="D18CA3"/>
      </a:accent1>
      <a:accent2>
        <a:srgbClr val="C67972"/>
      </a:accent2>
      <a:accent3>
        <a:srgbClr val="C59A70"/>
      </a:accent3>
      <a:accent4>
        <a:srgbClr val="ADA663"/>
      </a:accent4>
      <a:accent5>
        <a:srgbClr val="98AB72"/>
      </a:accent5>
      <a:accent6>
        <a:srgbClr val="79B166"/>
      </a:accent6>
      <a:hlink>
        <a:srgbClr val="568F7C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849</Words>
  <Application>Microsoft Office PowerPoint</Application>
  <PresentationFormat>Widescreen</PresentationFormat>
  <Paragraphs>116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Garamond</vt:lpstr>
      <vt:lpstr>SavonVTI</vt:lpstr>
      <vt:lpstr>The Power of Parents in Play Therapy</vt:lpstr>
      <vt:lpstr>Clair Mellenthin, LCSW, RPT-S</vt:lpstr>
      <vt:lpstr>Why Parents Matter</vt:lpstr>
      <vt:lpstr>PowerPoint Presentation</vt:lpstr>
      <vt:lpstr>Often, by the time a parent seeks out counseling, they feel…</vt:lpstr>
      <vt:lpstr>Shame</vt:lpstr>
      <vt:lpstr>PowerPoint Presentation</vt:lpstr>
      <vt:lpstr>Attachment needs:</vt:lpstr>
      <vt:lpstr>Effects of Attachment Wounds on Children</vt:lpstr>
      <vt:lpstr>What Can We Do As Therapists?</vt:lpstr>
      <vt:lpstr>First Sessions</vt:lpstr>
      <vt:lpstr>PowerPoint Presentation</vt:lpstr>
      <vt:lpstr>Engagement Strategies</vt:lpstr>
      <vt:lpstr>Family Genogram </vt:lpstr>
      <vt:lpstr>What is blocking YOU from inviting parents in?</vt:lpstr>
      <vt:lpstr>Bibliography/Resources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Parents in Play Therapy</dc:title>
  <dc:creator>clair evans</dc:creator>
  <cp:lastModifiedBy>clair evans</cp:lastModifiedBy>
  <cp:revision>5</cp:revision>
  <dcterms:created xsi:type="dcterms:W3CDTF">2019-08-27T02:25:18Z</dcterms:created>
  <dcterms:modified xsi:type="dcterms:W3CDTF">2019-08-31T00:41:45Z</dcterms:modified>
</cp:coreProperties>
</file>